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76" r:id="rId3"/>
    <p:sldId id="277" r:id="rId4"/>
    <p:sldId id="266" r:id="rId5"/>
    <p:sldId id="274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D0E06-3F00-463A-8051-AD2E47109426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0042F-D7C7-43DC-BE75-E426574773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68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0042F-D7C7-43DC-BE75-E4265747737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193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0042F-D7C7-43DC-BE75-E4265747737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159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80B96-0EAE-9312-FD13-CB9A4134F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841B1F-4BA1-B1B1-084A-491083746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EC0C68-255D-B7E7-E2D1-AF3FF397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5667C81-D4BA-BA88-C639-C7D4256C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5EDCAE-302B-9F43-0855-78D09DF1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4302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C54E-BC65-E49E-9F05-FFA333FD1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80EFADE-AC20-6CF5-BA2F-6B93DA934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B465F8-744D-2090-0EDD-D0A0DC252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16D810-8F6E-0A2A-3ADF-915B17B79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1034E8-9B30-0FA7-BDD9-189133876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67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F682991-4640-6FF3-9D07-0A80E8CD9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9B89074-657C-5540-8F36-642267CDF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170A50E-5C04-4970-EC26-B8019F87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59422FE-04FF-FDE4-D1BA-19EE86945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464F66-BE2B-6800-4590-230B2477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18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FD10B2-C3FC-6D19-567D-B8A570E77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618661-6789-2EEC-B3A8-7264BA56E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6F7519-65FE-41B3-3138-7FF0D870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106CBA2-C9E8-3193-F6FC-D75413805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C29F10-A298-8985-9332-EA8B8E36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298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F4128D-CD21-0931-7D83-7F5E9F14E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70B85E-B818-CB2D-1C41-F64D0EA4D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343EFF-C8A2-F99C-0C53-746323723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C169CD-3273-DE78-142E-C0F34A6F7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3BABBF-293D-7C77-24A4-F54B6790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531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1163F7-C267-3D26-8498-4EBCE00D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4B827B-D665-6273-D7BE-698A1BD2E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E9CBDE-92A7-40E0-440B-20432D104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E593D97-3351-5E87-87B6-165A29FC1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CBC4720-892E-65ED-C411-F300E5A94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9869508-A3B9-9543-BD5B-379C1FA62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956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9C9B90-B739-82A1-AA1C-B52EDE2C9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16AE77E-33F5-274D-9313-2C9B9B1D2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AAFA834-3C18-C626-0568-3E9637683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15053F6-7019-78CF-40A9-E9BF097AF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C254D6-5D4D-9D2D-E67B-6EA66AC27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04AB2CC-5513-5E00-60E2-FFCD9436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C2EEF96-DB06-9C37-7C5D-331C0C48B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6AA1C0C-4F21-841D-F248-DD43E93F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85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B14065-6A9E-04B8-73A6-19FA2565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4D4AC70-9A10-8D2B-AD65-1B3C0D8EF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BE8584F-EA5E-4B92-4AD4-F39B25BF9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30FC624-32B6-3C9D-705A-AC697F8B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52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6B75C49-FB99-729A-BD6C-9B15BFD24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51B5495-8719-0A36-C06A-44369BF12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AAC0A1D-D7E1-AB9E-1C9B-93F88EAD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891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5AF6D7-A30A-2E2E-2AB3-BB0F2226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4605FB-BCC6-3CC0-72DB-4BCB49C30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E8B0450-834F-08EC-A03F-CAC4B242C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7F6FCAE-2841-FB2E-80CE-92DD332D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82C80E2-AF81-2F5D-A41E-93390E20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DFBDB45-6E00-C4A6-CFEE-1BBE7DA41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850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7E09C4-F5F0-EF23-9056-74EF4108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91EA7E9-5CE2-C4BE-79F6-AD5A2FCED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A912383-1378-5A7A-DA12-955EA6AB2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8E65241-7ACD-51BA-94FF-D50BA2D72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BDF052B-F2C8-9848-983D-46A903CC1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CB05E1F-581E-0EC4-04A9-EE0A5E74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93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0EF7466-8FFE-4CC5-E125-F726385D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BDDEEA-8724-D993-B73B-B1B805526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1C6DBA-A406-754E-806C-9F663EFC0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2B2B1-4F08-4E37-9FDC-5E719621AB89}" type="datetimeFigureOut">
              <a:rPr lang="pl-PL" smtClean="0"/>
              <a:t>12.06.2023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A8FF61-6620-9E2A-D6E9-26AF01B97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877BD3-1FD3-356B-5BCF-17CF22E28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6E6C6-B452-4974-8182-AF710F8D48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503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0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Arc 22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BDB14F1-827B-ABF8-5475-A270FE529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9170" y="2695368"/>
            <a:ext cx="9800138" cy="3709255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l-PL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jego </a:t>
            </a:r>
            <a:r>
              <a:rPr lang="pl-PL" sz="270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ramach rozwijane </a:t>
            </a:r>
            <a:r>
              <a:rPr lang="pl-PL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będą kompetencje kluczowe związane z: kształtowaniem świadomości i ekspresji kulturalnej, </a:t>
            </a:r>
            <a:br>
              <a:rPr lang="pl-PL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rozwijaniem umiejętności 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orozumiewania się w języku ojczystym</a:t>
            </a:r>
            <a:r>
              <a:rPr lang="pl-PL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oraz językach obcych </a:t>
            </a:r>
            <a:br>
              <a:rPr lang="pl-PL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budowaniem kompetencji społecznych i obywatelskich - związanych z dobrem osobistym i społecznym</a:t>
            </a:r>
            <a:br>
              <a:rPr lang="pl-PL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b="1" dirty="0">
                <a:latin typeface="Arial" panose="020B0604020202020204" pitchFamily="34" charset="0"/>
                <a:cs typeface="Arial" panose="020B0604020202020204" pitchFamily="34" charset="0"/>
              </a:rPr>
              <a:t>Okres realizacji projektu:  od 01.06.2023 – 31.05.2026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44DEED8F-C694-CF77-EBAD-2867C99E7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4085" y="26171"/>
            <a:ext cx="1843493" cy="1648800"/>
          </a:xfrm>
          <a:prstGeom prst="rect">
            <a:avLst/>
          </a:prstGeom>
        </p:spPr>
      </p:pic>
      <p:pic>
        <p:nvPicPr>
          <p:cNvPr id="8" name="Obraz 7" descr="Obraz zawierający logo&#10;&#10;Opis wygenerowany automatycznie">
            <a:extLst>
              <a:ext uri="{FF2B5EF4-FFF2-40B4-BE49-F238E27FC236}">
                <a16:creationId xmlns:a16="http://schemas.microsoft.com/office/drawing/2014/main" id="{1770F779-6185-5830-4D92-AC7B8A228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9" y="6333945"/>
            <a:ext cx="2476029" cy="504220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5968E426-3F20-04A6-4273-75DA75D40A28}"/>
              </a:ext>
            </a:extLst>
          </p:cNvPr>
          <p:cNvSpPr txBox="1"/>
          <p:nvPr/>
        </p:nvSpPr>
        <p:spPr>
          <a:xfrm>
            <a:off x="2979256" y="453377"/>
            <a:ext cx="60970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6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Patrzymy w przyszłość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435C45F-2879-61CB-386E-5F67401B3E1D}"/>
              </a:ext>
            </a:extLst>
          </p:cNvPr>
          <p:cNvSpPr txBox="1"/>
          <p:nvPr/>
        </p:nvSpPr>
        <p:spPr>
          <a:xfrm>
            <a:off x="3742103" y="1319904"/>
            <a:ext cx="60970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Projekt skierowany jest do uczniów  </a:t>
            </a:r>
          </a:p>
          <a:p>
            <a:pPr algn="ctr"/>
            <a:r>
              <a:rPr lang="pl-P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klas drugich i trzecich </a:t>
            </a:r>
            <a:br>
              <a:rPr lang="pl-P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Liceum Ogólnokształcącego.</a:t>
            </a:r>
            <a:br>
              <a:rPr lang="pl-P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08451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0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Arc 22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BDB14F1-827B-ABF8-5475-A270FE529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2951" y="2031232"/>
            <a:ext cx="7644627" cy="2751086"/>
          </a:xfrm>
        </p:spPr>
        <p:txBody>
          <a:bodyPr>
            <a:normAutofit/>
          </a:bodyPr>
          <a:lstStyle/>
          <a:p>
            <a:r>
              <a:rPr lang="pl-PL" sz="4000" b="1" dirty="0">
                <a:latin typeface="Arial" panose="020B0604020202020204" pitchFamily="34" charset="0"/>
                <a:cs typeface="Arial" panose="020B0604020202020204" pitchFamily="34" charset="0"/>
              </a:rPr>
              <a:t>Cle projektu</a:t>
            </a:r>
            <a:br>
              <a:rPr lang="pl-PL" sz="3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39BD47F-F9A2-8D11-981F-F6121190F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8161" y="4497560"/>
            <a:ext cx="6805836" cy="1177685"/>
          </a:xfrm>
        </p:spPr>
        <p:txBody>
          <a:bodyPr>
            <a:normAutofit/>
          </a:bodyPr>
          <a:lstStyle/>
          <a:p>
            <a:pPr algn="r"/>
            <a:r>
              <a:rPr lang="pl-PL" sz="40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Patrzymy w przyszłość</a:t>
            </a:r>
          </a:p>
          <a:p>
            <a:pPr algn="r"/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44DEED8F-C694-CF77-EBAD-2867C99E7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902" y="607108"/>
            <a:ext cx="1924149" cy="1720938"/>
          </a:xfrm>
          <a:prstGeom prst="rect">
            <a:avLst/>
          </a:prstGeom>
        </p:spPr>
      </p:pic>
      <p:pic>
        <p:nvPicPr>
          <p:cNvPr id="8" name="Obraz 7" descr="Obraz zawierający logo&#10;&#10;Opis wygenerowany automatycznie">
            <a:extLst>
              <a:ext uri="{FF2B5EF4-FFF2-40B4-BE49-F238E27FC236}">
                <a16:creationId xmlns:a16="http://schemas.microsoft.com/office/drawing/2014/main" id="{1770F779-6185-5830-4D92-AC7B8A228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926" y="5913214"/>
            <a:ext cx="2879854" cy="5864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1266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4D4B061-1E01-64B4-1C31-44C399841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Czym są kompetencje kluczowe? </a:t>
            </a:r>
            <a:b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3309D9-57D9-B883-16FD-35E0E91E4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163" y="1558270"/>
            <a:ext cx="6782779" cy="3363028"/>
          </a:xfrm>
        </p:spPr>
        <p:txBody>
          <a:bodyPr anchor="ctr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Kompetencje kluczowe </a:t>
            </a:r>
            <a:r>
              <a:rPr lang="pl-PL" dirty="0"/>
              <a:t>stanowią połączenie wiedzy, umiejętności i postaw uważanych za niezbędne dla potrzeb samorealizacji i rozwoju osobistego, aktywnego obywatelstwa, integracji społecznej oraz zatrudnienia. </a:t>
            </a: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954F6C22-3727-F36B-E375-8E03117ED5FF}"/>
              </a:ext>
            </a:extLst>
          </p:cNvPr>
          <p:cNvSpPr txBox="1">
            <a:spLocks/>
          </p:cNvSpPr>
          <p:nvPr/>
        </p:nvSpPr>
        <p:spPr>
          <a:xfrm>
            <a:off x="4167272" y="229395"/>
            <a:ext cx="6977670" cy="55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D8BABEBB-DAF6-2A34-481A-59D67B0F2739}"/>
              </a:ext>
            </a:extLst>
          </p:cNvPr>
          <p:cNvSpPr txBox="1"/>
          <p:nvPr/>
        </p:nvSpPr>
        <p:spPr>
          <a:xfrm>
            <a:off x="4005869" y="319088"/>
            <a:ext cx="76279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Rozwijanie kompetencji  kluczowych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01203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F01E273-6CEC-DE95-197B-1A26B501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07" y="332434"/>
            <a:ext cx="9405617" cy="5549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b="1" dirty="0">
                <a:latin typeface="Arial" panose="020B0604020202020204" pitchFamily="34" charset="0"/>
                <a:cs typeface="Arial" panose="020B0604020202020204" pitchFamily="34" charset="0"/>
              </a:rPr>
              <a:t>Rozwijanie kompetencji kluczowych w zakresie: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4AEC3E08-5DF3-F88A-4E9D-C87793777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543" y="1439900"/>
            <a:ext cx="2283936" cy="2033345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9B944-65E0-D43D-DFF7-CC598A5F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326" y="1092370"/>
            <a:ext cx="9794443" cy="5970656"/>
          </a:xfrm>
        </p:spPr>
        <p:txBody>
          <a:bodyPr>
            <a:noAutofit/>
          </a:bodyPr>
          <a:lstStyle/>
          <a:p>
            <a:r>
              <a:rPr lang="pl-PL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Porozumiewania się w języku ojczystym 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rozwijanie zdolności wyrażania i interpretowania pojęć, myśli, uczuć, faktów i opinii w mowie i piśmie oraz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kształtowanie świadomości 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oddziaływania języka na innych ludzi oraz rozumienia i używania języka w sposób pozytywny i odpowiedzialny społecznie.</a:t>
            </a:r>
          </a:p>
          <a:p>
            <a:pPr>
              <a:spcBef>
                <a:spcPts val="0"/>
              </a:spcBef>
            </a:pPr>
            <a:r>
              <a:rPr lang="pl-PL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Świadomości i ekspresji kulturalnej 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kształtowanie umiejętności twórczego wyrażania idei, doświadczeń i uczuć za pośrednictwem szeregu środków wyrazu, w tym muzyki, sztuk teatralnych, literatury i sztuk wizualnych.</a:t>
            </a:r>
            <a:endParaRPr lang="pl-PL" sz="2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Porozumiewania się w językach obcych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rozwijanie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znajomości słownictwa i gramatyki funkcjonalnej oraz świadomości głównych typów interakcji słownej i rejestrów języka.</a:t>
            </a:r>
            <a:endParaRPr lang="pl-PL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Kompetencji społecznych i obywatelskich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związanych z dobrem osobistym i społecznym, które wymaga świadomości, w jaki sposób można zapewnić sobie optymalny poziom zdrowia fizycznego i psychicznego, radzić sobie ze stresem i frustracją oraz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umiejętnością 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wyrażania ich w konstruktywny sposób.</a:t>
            </a:r>
            <a:r>
              <a:rPr lang="pl-PL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ozumienie zasad postępowania i reguł zachowania ogólnie przyjętych w różnych społeczeństwach i środowiskach.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Z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dolność do efektywnego zaangażowania, wraz z innymi ludźmi, w działania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publiczne, wykazywania solidarności i zainteresowania rozwiązywaniem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problemów stojących przed lokalnymi i szerszymi społecznościami.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 descr="Obraz zawierający logo&#10;&#10;Opis wygenerowany automatycznie">
            <a:extLst>
              <a:ext uri="{FF2B5EF4-FFF2-40B4-BE49-F238E27FC236}">
                <a16:creationId xmlns:a16="http://schemas.microsoft.com/office/drawing/2014/main" id="{76E6DE73-1564-F6BF-660E-4CF90D194C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496" y="-6792"/>
            <a:ext cx="1876684" cy="38216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4632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F01E273-6CEC-DE95-197B-1A26B501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99" y="150246"/>
            <a:ext cx="6242302" cy="586852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Cele projektu dla uczniów</a:t>
            </a:r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4AEC3E08-5DF3-F88A-4E9D-C87793777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9460" y="2580649"/>
            <a:ext cx="3299032" cy="2937066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9255F226-6531-7114-AA36-014ED4CD5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99" y="1248290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Integracja i likwidowanie barier w społeczeństwie wielokulturowym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eliminacja postaw ksenofobii i kształtowanie postaw tolerancji.</a:t>
            </a:r>
          </a:p>
          <a:p>
            <a:pPr marL="0" indent="0">
              <a:buNone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Naszym celem jest rozwijanie inteligencji emocjonalnej, kształtowanie umiejętności wyrażania emocji, zarówno w sposób werbalny jak i niewerbalny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poprzez kształtowanie zdolności do przyjęcia postawy relatywizmu kulturowego, umiejętności rozumienia różnorodności  w kontaktach z przedstawicielami innych kultur, cenienia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wartości stanowiących wspólne dziedzictwo społeczeństw europejskich.</a:t>
            </a:r>
          </a:p>
          <a:p>
            <a:pPr marL="0" indent="0">
              <a:buNone/>
            </a:pPr>
            <a:r>
              <a:rPr lang="pl-PL" sz="1400" dirty="0"/>
              <a:t>.</a:t>
            </a:r>
            <a:endParaRPr lang="pl-PL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Celem interkulturowego uczenia się jest: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świadome i krytyczne obchodzenie się ze stereotypami,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budowanie akceptacji innych kultur,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pokonanie etnocentryzmu i homofobii,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zrozumienie własnych zachowań kulturowych,</a:t>
            </a:r>
          </a:p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zrozumienie innych zachowań i odmienności.</a:t>
            </a:r>
          </a:p>
          <a:p>
            <a:endParaRPr lang="pl-PL" sz="2000" b="1" dirty="0"/>
          </a:p>
          <a:p>
            <a:endParaRPr lang="pl-PL" sz="2000" b="1" dirty="0"/>
          </a:p>
          <a:p>
            <a:pPr marL="0" indent="0">
              <a:buNone/>
            </a:pPr>
            <a:endParaRPr lang="pl-PL" sz="2000" b="1" dirty="0"/>
          </a:p>
          <a:p>
            <a:endParaRPr lang="pl-PL" sz="2000" dirty="0"/>
          </a:p>
        </p:txBody>
      </p:sp>
      <p:pic>
        <p:nvPicPr>
          <p:cNvPr id="8" name="Obraz 7" descr="Obraz zawierający logo&#10;&#10;Opis wygenerowany automatycznie">
            <a:extLst>
              <a:ext uri="{FF2B5EF4-FFF2-40B4-BE49-F238E27FC236}">
                <a16:creationId xmlns:a16="http://schemas.microsoft.com/office/drawing/2014/main" id="{932DE1CA-AE16-C523-75FC-01D79EED0F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533" y="288883"/>
            <a:ext cx="2879854" cy="5864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8005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F01E273-6CEC-DE95-197B-1A26B501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79" y="345810"/>
            <a:ext cx="6161461" cy="1325563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Cele projektu dla uczniów</a:t>
            </a:r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C5BB68D-3B2C-A81C-1469-DBF174AB0C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2" r="22199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26" name="Arc 25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Obraz 5" descr="Obraz zawierający roślina, zieleń, Liść, warzywo&#10;&#10;Opis wygenerowany automatycznie">
            <a:extLst>
              <a:ext uri="{FF2B5EF4-FFF2-40B4-BE49-F238E27FC236}">
                <a16:creationId xmlns:a16="http://schemas.microsoft.com/office/drawing/2014/main" id="{FC8D3A6F-0ADE-DADE-BE30-339C330AFC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8" r="18016" b="4"/>
          <a:stretch/>
        </p:blipFill>
        <p:spPr>
          <a:xfrm>
            <a:off x="6261607" y="-42958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9B944-65E0-D43D-DFF7-CC598A5F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239" y="2408632"/>
            <a:ext cx="7616626" cy="4103558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Kształtowanie postaw prospołecznych </a:t>
            </a:r>
          </a:p>
          <a:p>
            <a:pPr marL="0" indent="0" algn="ctr">
              <a:buNone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    i proekologicznych</a:t>
            </a:r>
            <a:endParaRPr lang="pl-PL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pl-PL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poprzez propagowanie zrównoważonych zachowań, inspirowanie do krytycznego i twórczego myślenia oraz działania nastawionego na globalny rozwój świadomości ekologicznej i społecznej.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Realizacja celu wiąże się z potrzebą: zmiany świadomości społecznej dotyczącej zasobów, zapobiegania powstawaniu odpadów u źródła, promocją bezodpadowego trybu życia oraz zmiany wzorców produkcji i konsumpcji w kierunku gospodarki o obiegu zamkniętym.</a:t>
            </a:r>
            <a:endParaRPr lang="pl-PL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az 3" descr="Obraz zawierający logo&#10;&#10;Opis wygenerowany automatycznie">
            <a:extLst>
              <a:ext uri="{FF2B5EF4-FFF2-40B4-BE49-F238E27FC236}">
                <a16:creationId xmlns:a16="http://schemas.microsoft.com/office/drawing/2014/main" id="{A58D540F-CE97-A656-3188-7AE11D8182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945" y="212803"/>
            <a:ext cx="2879854" cy="5864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66259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F01E273-6CEC-DE95-197B-1A26B501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93918" cy="1325563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Cele projektu dla uczniów</a:t>
            </a:r>
            <a:endParaRPr lang="pl-PL" sz="360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9B944-65E0-D43D-DFF7-CC598A5F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11402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Pobudzanie zainteresowania kulturami europejskimi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pl-PL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poprzez lepszą znajomość języków obcych i pewność w posługiwaniu się nimi, </a:t>
            </a:r>
            <a:r>
              <a:rPr lang="pl-P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nabywanie umiejętności porozumiewania się ponad podziałami kulturowymi, co jest podstawą funkcjonowania zróżnicowanych społeczeństw demokratycznych.</a:t>
            </a:r>
            <a:endParaRPr lang="pl-P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pl-PL" sz="2600" b="1" dirty="0"/>
            </a:br>
            <a:endParaRPr lang="pl-PL" sz="26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B4F3FF31-5AD9-3B5D-CED5-A1939EB658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72" r="18878" b="-1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Obraz 3" descr="Obraz zawierający logo&#10;&#10;Opis wygenerowany automatycznie">
            <a:extLst>
              <a:ext uri="{FF2B5EF4-FFF2-40B4-BE49-F238E27FC236}">
                <a16:creationId xmlns:a16="http://schemas.microsoft.com/office/drawing/2014/main" id="{6BF03BAB-1C04-4DEA-22CF-F3A655038D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192" y="306221"/>
            <a:ext cx="2879854" cy="5864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79636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F01E273-6CEC-DE95-197B-1A26B501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490" y="365125"/>
            <a:ext cx="6533284" cy="1325563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Cele projektu dla uczniów</a:t>
            </a:r>
            <a:endParaRPr lang="pl-PL" sz="360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9B944-65E0-D43D-DFF7-CC598A5F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20183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Podniesienie kompetencji językowych</a:t>
            </a:r>
          </a:p>
          <a:p>
            <a:pPr marL="0" indent="0">
              <a:lnSpc>
                <a:spcPct val="100000"/>
              </a:lnSpc>
              <a:buNone/>
            </a:pP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celu budowaniu umiejętności skutecznej komunikacji w języku obcym poprzez rozwijanie umiejętności  mówienia, rozumienia ze słuchu, pisania i czytania.</a:t>
            </a:r>
          </a:p>
          <a:p>
            <a:pPr marL="0" indent="0">
              <a:lnSpc>
                <a:spcPct val="100000"/>
              </a:lnSpc>
              <a:buNone/>
            </a:pP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79B845F-55D8-60CD-69B6-15A91B2665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80" r="25619" b="-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Obraz 3" descr="Obraz zawierający logo&#10;&#10;Opis wygenerowany automatycznie">
            <a:extLst>
              <a:ext uri="{FF2B5EF4-FFF2-40B4-BE49-F238E27FC236}">
                <a16:creationId xmlns:a16="http://schemas.microsoft.com/office/drawing/2014/main" id="{811234EB-F5C9-BBC8-A83F-47FFDFA29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4019" y="205412"/>
            <a:ext cx="2879854" cy="58645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069882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539</Words>
  <Application>Microsoft Office PowerPoint</Application>
  <PresentationFormat>Panoramiczny</PresentationFormat>
  <Paragraphs>45</Paragraphs>
  <Slides>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Motyw pakietu Office</vt:lpstr>
      <vt:lpstr>W jego ramach rozwijane będą kompetencje kluczowe związane z: kształtowaniem świadomości i ekspresji kulturalnej,  rozwijaniem umiejętności porozumiewania się w języku ojczystym oraz językach obcych  budowaniem kompetencji społecznych i obywatelskich - związanych z dobrem osobistym i społecznym Okres realizacji projektu:  od 01.06.2023 – 31.05.2026</vt:lpstr>
      <vt:lpstr>Cle projektu </vt:lpstr>
      <vt:lpstr>Czym są kompetencje kluczowe?  </vt:lpstr>
      <vt:lpstr>Rozwijanie kompetencji kluczowych w zakresie:</vt:lpstr>
      <vt:lpstr>Cele projektu dla uczniów</vt:lpstr>
      <vt:lpstr>Cele projektu dla uczniów</vt:lpstr>
      <vt:lpstr>Cele projektu dla uczniów</vt:lpstr>
      <vt:lpstr>Cele projektu dla uczniów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Danuta Łozińska</dc:creator>
  <cp:lastModifiedBy>Maksymilian Żarski</cp:lastModifiedBy>
  <cp:revision>124</cp:revision>
  <dcterms:created xsi:type="dcterms:W3CDTF">2023-04-11T19:37:09Z</dcterms:created>
  <dcterms:modified xsi:type="dcterms:W3CDTF">2023-06-12T09:59:22Z</dcterms:modified>
</cp:coreProperties>
</file>